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A1E3"/>
    <a:srgbClr val="FFCCFF"/>
    <a:srgbClr val="6CD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B88C3-3061-476A-AF91-4EFC5C26CD8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4D3B0-1F65-41C4-BD9F-8F91FA2F55A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009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4D3B0-1F65-41C4-BD9F-8F91FA2F55A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46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4D3B0-1F65-41C4-BD9F-8F91FA2F55AE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896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4D3B0-1F65-41C4-BD9F-8F91FA2F55AE}" type="slidenum">
              <a:rPr lang="pl-PL" smtClean="0"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924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>
                <a:lumMod val="85000"/>
              </a:schemeClr>
            </a:gs>
            <a:gs pos="95000">
              <a:schemeClr val="bg1">
                <a:lumMod val="75000"/>
              </a:schemeClr>
            </a:gs>
            <a:gs pos="81000">
              <a:srgbClr val="C2A1E3"/>
            </a:gs>
            <a:gs pos="54000">
              <a:srgbClr val="FF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bg1">
                <a:lumMod val="85000"/>
              </a:schemeClr>
            </a:gs>
            <a:gs pos="95000">
              <a:schemeClr val="bg1">
                <a:lumMod val="75000"/>
              </a:schemeClr>
            </a:gs>
            <a:gs pos="81000">
              <a:srgbClr val="C2A1E3"/>
            </a:gs>
            <a:gs pos="54000">
              <a:srgbClr val="FFCC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62077" y="0"/>
            <a:ext cx="7772400" cy="2592288"/>
          </a:xfrm>
        </p:spPr>
        <p:txBody>
          <a:bodyPr>
            <a:noAutofit/>
          </a:bodyPr>
          <a:lstStyle/>
          <a:p>
            <a:r>
              <a:rPr lang="pl-PL" sz="7200" b="1" dirty="0" smtClean="0">
                <a:latin typeface="Comic Sans MS" panose="030F0702030302020204" pitchFamily="66" charset="0"/>
              </a:rPr>
              <a:t>Japonia</a:t>
            </a:r>
            <a:r>
              <a:rPr lang="pl-PL" sz="5400" b="1" dirty="0" smtClean="0">
                <a:latin typeface="Comic Sans MS" panose="030F0702030302020204" pitchFamily="66" charset="0"/>
              </a:rPr>
              <a:t/>
            </a:r>
            <a:br>
              <a:rPr lang="pl-PL" sz="5400" b="1" dirty="0" smtClean="0">
                <a:latin typeface="Comic Sans MS" panose="030F0702030302020204" pitchFamily="66" charset="0"/>
              </a:rPr>
            </a:br>
            <a:r>
              <a:rPr lang="pl-PL" sz="5400" b="1" dirty="0" smtClean="0">
                <a:latin typeface="Comic Sans MS" panose="030F0702030302020204" pitchFamily="66" charset="0"/>
              </a:rPr>
              <a:t> </a:t>
            </a:r>
            <a:r>
              <a:rPr lang="pl-PL" sz="3200" b="1" dirty="0">
                <a:latin typeface="Comic Sans MS" panose="030F0702030302020204" pitchFamily="66" charset="0"/>
              </a:rPr>
              <a:t>KRAJ KWITNĄCEJ WIŚNI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49" y="2564904"/>
            <a:ext cx="5327163" cy="354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4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55272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Comic Sans MS" panose="030F0702030302020204" pitchFamily="66" charset="0"/>
              </a:rPr>
              <a:t>KIOTO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373616" cy="96470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400" dirty="0" smtClean="0">
                <a:latin typeface="Comic Sans MS" panose="030F0702030302020204" pitchFamily="66" charset="0"/>
              </a:rPr>
              <a:t>Kolejnym </a:t>
            </a:r>
            <a:r>
              <a:rPr lang="pl-PL" sz="2400" dirty="0">
                <a:latin typeface="Comic Sans MS" panose="030F0702030302020204" pitchFamily="66" charset="0"/>
              </a:rPr>
              <a:t>miastem, którego nie można przegapić wybierając się do Japonii jest </a:t>
            </a:r>
            <a:r>
              <a:rPr lang="pl-PL" sz="2400" dirty="0" smtClean="0">
                <a:latin typeface="Comic Sans MS" panose="030F0702030302020204" pitchFamily="66" charset="0"/>
              </a:rPr>
              <a:t>Kioto - dawna </a:t>
            </a:r>
            <a:r>
              <a:rPr lang="pl-PL" sz="2400" dirty="0">
                <a:latin typeface="Comic Sans MS" panose="030F0702030302020204" pitchFamily="66" charset="0"/>
              </a:rPr>
              <a:t>stolica Japonii i siedziba cesarza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67665"/>
            <a:ext cx="4884337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0" y="2019594"/>
            <a:ext cx="340689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7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" y="5620113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PAŁAC CESARSKI W KIOTO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204" y="188640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W </a:t>
            </a:r>
            <a:r>
              <a:rPr lang="pl-PL" sz="2000" dirty="0">
                <a:latin typeface="Comic Sans MS" panose="030F0702030302020204" pitchFamily="66" charset="0"/>
              </a:rPr>
              <a:t>Kioto jest wiele miejsc, które warto zobaczyć. Jednym </a:t>
            </a:r>
            <a:r>
              <a:rPr lang="pl-PL" sz="2000" dirty="0" smtClean="0">
                <a:latin typeface="Comic Sans MS" panose="030F0702030302020204" pitchFamily="66" charset="0"/>
              </a:rPr>
              <a:t>z nich jest </a:t>
            </a:r>
            <a:r>
              <a:rPr lang="pl-PL" sz="2000" dirty="0">
                <a:latin typeface="Comic Sans MS" panose="030F0702030302020204" pitchFamily="66" charset="0"/>
              </a:rPr>
              <a:t>dwór </a:t>
            </a:r>
            <a:r>
              <a:rPr lang="pl-PL" sz="2000" dirty="0" smtClean="0">
                <a:latin typeface="Comic Sans MS" panose="030F0702030302020204" pitchFamily="66" charset="0"/>
              </a:rPr>
              <a:t>cesarski. </a:t>
            </a:r>
            <a:r>
              <a:rPr lang="pl-PL" sz="2000" dirty="0">
                <a:latin typeface="Comic Sans MS" panose="030F0702030302020204" pitchFamily="66" charset="0"/>
              </a:rPr>
              <a:t>Był on nominalną siedzibą rządu Japonii od 794 </a:t>
            </a:r>
            <a:r>
              <a:rPr lang="pl-PL" sz="2000" dirty="0" smtClean="0">
                <a:latin typeface="Comic Sans MS" panose="030F0702030302020204" pitchFamily="66" charset="0"/>
              </a:rPr>
              <a:t>roku, </a:t>
            </a:r>
            <a:r>
              <a:rPr lang="pl-PL" sz="2000" dirty="0">
                <a:latin typeface="Comic Sans MS" panose="030F0702030302020204" pitchFamily="66" charset="0"/>
              </a:rPr>
              <a:t>w 1868 roku został przeniesiony do Tokio.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984776" cy="437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0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7269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CESARSKA WILLA KATSURA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6632"/>
            <a:ext cx="8517632" cy="2044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Podczas pobytu w Kioto warto także zobaczyć cesarską willę.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 Dawna </a:t>
            </a:r>
            <a:r>
              <a:rPr lang="pl-PL" sz="2000" dirty="0">
                <a:latin typeface="Comic Sans MS" panose="030F0702030302020204" pitchFamily="66" charset="0"/>
              </a:rPr>
              <a:t>japońska architektura słynie z wielkiej elegancji</a:t>
            </a:r>
            <a:r>
              <a:rPr lang="pl-PL" sz="2000" dirty="0" smtClean="0">
                <a:latin typeface="Comic Sans MS" panose="030F0702030302020204" pitchFamily="66" charset="0"/>
              </a:rPr>
              <a:t>. Jednym                    z </a:t>
            </a:r>
            <a:r>
              <a:rPr lang="pl-PL" sz="2000" dirty="0">
                <a:latin typeface="Comic Sans MS" panose="030F0702030302020204" pitchFamily="66" charset="0"/>
              </a:rPr>
              <a:t>najwspanialszych jej przykładów jest cesarska willa Katsura w Kioto, którą uznaję za najbardziej gustowną arystokratyczną rezydencję świata i jest także </a:t>
            </a:r>
            <a:r>
              <a:rPr lang="pl-PL" sz="2000" dirty="0" smtClean="0">
                <a:latin typeface="Comic Sans MS" panose="030F0702030302020204" pitchFamily="66" charset="0"/>
              </a:rPr>
              <a:t>jednym z </a:t>
            </a:r>
            <a:r>
              <a:rPr lang="pl-PL" sz="2000" dirty="0">
                <a:latin typeface="Comic Sans MS" panose="030F0702030302020204" pitchFamily="66" charset="0"/>
              </a:rPr>
              <a:t>najważniejszych zabytków japońskiej architektury.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43676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9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46" y="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CESARSKA WILLA SHUGAKU-IN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1324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Comic Sans MS" panose="030F0702030302020204" pitchFamily="66" charset="0"/>
              </a:rPr>
              <a:t>Ta willa jest jednym z najpiękniejszych ogrodów </a:t>
            </a:r>
            <a:r>
              <a:rPr lang="pl-PL" sz="2400" dirty="0" smtClean="0">
                <a:latin typeface="Comic Sans MS" panose="030F0702030302020204" pitchFamily="66" charset="0"/>
              </a:rPr>
              <a:t>japońskich. </a:t>
            </a:r>
            <a:r>
              <a:rPr lang="pl-PL" sz="2400" dirty="0">
                <a:latin typeface="Comic Sans MS" panose="030F0702030302020204" pitchFamily="66" charset="0"/>
              </a:rPr>
              <a:t>Miejsce obowiązkowe do odwiedzenia, szczególnie dla osób zamiłowanych w naturze.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200800" cy="412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4664"/>
            <a:ext cx="5413068" cy="405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77250"/>
            <a:ext cx="5868144" cy="320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498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Comic Sans MS" panose="030F0702030302020204" pitchFamily="66" charset="0"/>
              </a:rPr>
              <a:t>ZŁOTY PAWILON – KINKAKU-JI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Ta  świątynia zasługuje w Kioto na szczególną uwagę. </a:t>
            </a:r>
            <a:r>
              <a:rPr lang="pl-PL" sz="2000" dirty="0" err="1">
                <a:latin typeface="Comic Sans MS" panose="030F0702030302020204" pitchFamily="66" charset="0"/>
              </a:rPr>
              <a:t>Kinkaku-ji</a:t>
            </a:r>
            <a:r>
              <a:rPr lang="pl-PL" sz="2000" dirty="0">
                <a:latin typeface="Comic Sans MS" panose="030F0702030302020204" pitchFamily="66" charset="0"/>
              </a:rPr>
              <a:t> </a:t>
            </a:r>
            <a:r>
              <a:rPr lang="pl-PL" sz="2000" dirty="0" smtClean="0">
                <a:latin typeface="Comic Sans MS" panose="030F0702030302020204" pitchFamily="66" charset="0"/>
              </a:rPr>
              <a:t>Złoty Pawilon </a:t>
            </a:r>
            <a:r>
              <a:rPr lang="pl-PL" sz="2000" dirty="0">
                <a:latin typeface="Comic Sans MS" panose="030F0702030302020204" pitchFamily="66" charset="0"/>
              </a:rPr>
              <a:t>jest buddyjską świątynią Zen w Kioto i jednym </a:t>
            </a:r>
            <a:r>
              <a:rPr lang="pl-PL" sz="2000" dirty="0" smtClean="0">
                <a:latin typeface="Comic Sans MS" panose="030F0702030302020204" pitchFamily="66" charset="0"/>
              </a:rPr>
              <a:t>           z </a:t>
            </a:r>
            <a:r>
              <a:rPr lang="pl-PL" sz="2000" dirty="0">
                <a:latin typeface="Comic Sans MS" panose="030F0702030302020204" pitchFamily="66" charset="0"/>
              </a:rPr>
              <a:t>najpiękniejszych budynków w kraju. Co ciekawe, pawilon powstał </a:t>
            </a:r>
            <a:r>
              <a:rPr lang="pl-PL" sz="2000" dirty="0" smtClean="0">
                <a:latin typeface="Comic Sans MS" panose="030F0702030302020204" pitchFamily="66" charset="0"/>
              </a:rPr>
              <a:t>          w </a:t>
            </a:r>
            <a:r>
              <a:rPr lang="pl-PL" sz="2000" dirty="0">
                <a:latin typeface="Comic Sans MS" panose="030F0702030302020204" pitchFamily="66" charset="0"/>
              </a:rPr>
              <a:t>celu przechowywania relikwii Buddy. Dwa górne piętra budynku pokryte są złotem – stąd też nazwa (Złoty Pawilon). Oprócz wspaniałej świątyni, zachwycać będzie można się też różnobarwną roślinnością rosnącą wokół.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91" y="3195160"/>
            <a:ext cx="4968552" cy="366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3111" y="5628607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SREBRNY PAWILON – GINKAKU-JI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12269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Po Pałacu cesarskim i Złotym Pawilonie jest to jeden z ważniejszych zabytków </a:t>
            </a:r>
            <a:r>
              <a:rPr lang="pl-PL" sz="2000" dirty="0" smtClean="0">
                <a:latin typeface="Comic Sans MS" panose="030F0702030302020204" pitchFamily="66" charset="0"/>
              </a:rPr>
              <a:t>Kioto. </a:t>
            </a:r>
            <a:r>
              <a:rPr lang="pl-PL" sz="2000" dirty="0">
                <a:latin typeface="Comic Sans MS" panose="030F0702030302020204" pitchFamily="66" charset="0"/>
              </a:rPr>
              <a:t>Pawilon świątynny otoczony jest przepięknym, uważanym za najlepiej utrzymanym ogrodem japoński.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544616" cy="443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7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KIYOMIZU-DERA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764704"/>
            <a:ext cx="8445624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err="1">
                <a:latin typeface="Comic Sans MS" panose="030F0702030302020204" pitchFamily="66" charset="0"/>
              </a:rPr>
              <a:t>Kiyomizu</a:t>
            </a:r>
            <a:r>
              <a:rPr lang="pl-PL" sz="2000" dirty="0">
                <a:latin typeface="Comic Sans MS" panose="030F0702030302020204" pitchFamily="66" charset="0"/>
              </a:rPr>
              <a:t>-dera– buddyjski kompleks świątynny w </a:t>
            </a:r>
            <a:r>
              <a:rPr lang="pl-PL" sz="2000" dirty="0" err="1" smtClean="0">
                <a:latin typeface="Comic Sans MS" panose="030F0702030302020204" pitchFamily="66" charset="0"/>
              </a:rPr>
              <a:t>Kioto,usytuowany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>
                <a:latin typeface="Comic Sans MS" panose="030F0702030302020204" pitchFamily="66" charset="0"/>
              </a:rPr>
              <a:t>nad miastem, na zalesionych zboczach góry </a:t>
            </a:r>
            <a:r>
              <a:rPr lang="pl-PL" sz="2000" dirty="0" err="1">
                <a:latin typeface="Comic Sans MS" panose="030F0702030302020204" pitchFamily="66" charset="0"/>
              </a:rPr>
              <a:t>Otowa</a:t>
            </a:r>
            <a:r>
              <a:rPr lang="pl-PL" sz="2000" dirty="0">
                <a:latin typeface="Comic Sans MS" panose="030F0702030302020204" pitchFamily="66" charset="0"/>
              </a:rPr>
              <a:t> . Nazwą </a:t>
            </a:r>
            <a:r>
              <a:rPr lang="pl-PL" sz="2000" dirty="0" err="1">
                <a:latin typeface="Comic Sans MS" panose="030F0702030302020204" pitchFamily="66" charset="0"/>
              </a:rPr>
              <a:t>Kiyomizu</a:t>
            </a:r>
            <a:r>
              <a:rPr lang="pl-PL" sz="2000" dirty="0">
                <a:latin typeface="Comic Sans MS" panose="030F0702030302020204" pitchFamily="66" charset="0"/>
              </a:rPr>
              <a:t>-dera określa się kompleks kilku drewnianych budowli we wschodnim Kioto, a szczególnie główną świątynię poświęconą bogini </a:t>
            </a:r>
            <a:r>
              <a:rPr lang="pl-PL" sz="2000" dirty="0" smtClean="0">
                <a:latin typeface="Comic Sans MS" panose="030F0702030302020204" pitchFamily="66" charset="0"/>
              </a:rPr>
              <a:t>Kannon.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60" y="2420888"/>
            <a:ext cx="6264696" cy="381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ZAMEK HIMAJIN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08720"/>
            <a:ext cx="8589640" cy="168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Jednym z ważniejszych zabytków japońskiej architektury i miejscem wartym zwiedzenia jest Zamek </a:t>
            </a:r>
            <a:r>
              <a:rPr lang="pl-PL" sz="2000" dirty="0" err="1">
                <a:latin typeface="Comic Sans MS" panose="030F0702030302020204" pitchFamily="66" charset="0"/>
              </a:rPr>
              <a:t>Himejin</a:t>
            </a:r>
            <a:r>
              <a:rPr lang="pl-PL" sz="2000" dirty="0">
                <a:latin typeface="Comic Sans MS" panose="030F0702030302020204" pitchFamily="66" charset="0"/>
              </a:rPr>
              <a:t>. Japoński zamek, znajdujący się w centrum miasta </a:t>
            </a:r>
            <a:r>
              <a:rPr lang="pl-PL" sz="2000" dirty="0" err="1">
                <a:latin typeface="Comic Sans MS" panose="030F0702030302020204" pitchFamily="66" charset="0"/>
              </a:rPr>
              <a:t>Himeji</a:t>
            </a:r>
            <a:r>
              <a:rPr lang="pl-PL" sz="2000" dirty="0">
                <a:latin typeface="Comic Sans MS" panose="030F0702030302020204" pitchFamily="66" charset="0"/>
              </a:rPr>
              <a:t>. Jest to jedna z najstarszych, istniejących do dziś budowli Japonii.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                        Został </a:t>
            </a:r>
            <a:r>
              <a:rPr lang="pl-PL" sz="2000" dirty="0">
                <a:latin typeface="Comic Sans MS" panose="030F0702030302020204" pitchFamily="66" charset="0"/>
              </a:rPr>
              <a:t>wpisany na listę światowego dziedzictwa UNESCO.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6135"/>
            <a:ext cx="5688632" cy="42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8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548680"/>
            <a:ext cx="4067944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latin typeface="Comic Sans MS" panose="030F0702030302020204" pitchFamily="66" charset="0"/>
              </a:rPr>
              <a:t>Japonia</a:t>
            </a:r>
          </a:p>
          <a:p>
            <a:pPr marL="0" indent="0" algn="ctr">
              <a:buNone/>
            </a:pPr>
            <a:r>
              <a:rPr lang="pl-PL" dirty="0">
                <a:latin typeface="Comic Sans MS" panose="030F0702030302020204" pitchFamily="66" charset="0"/>
              </a:rPr>
              <a:t>Państwo </a:t>
            </a:r>
            <a:r>
              <a:rPr lang="pl-PL" dirty="0" smtClean="0">
                <a:latin typeface="Comic Sans MS" panose="030F0702030302020204" pitchFamily="66" charset="0"/>
              </a:rPr>
              <a:t>położone na </a:t>
            </a:r>
            <a:r>
              <a:rPr lang="pl-PL" dirty="0">
                <a:latin typeface="Comic Sans MS" panose="030F0702030302020204" pitchFamily="66" charset="0"/>
              </a:rPr>
              <a:t>wąskim łańcuchu </a:t>
            </a:r>
            <a:r>
              <a:rPr lang="pl-PL" dirty="0" smtClean="0">
                <a:latin typeface="Comic Sans MS" panose="030F0702030302020204" pitchFamily="66" charset="0"/>
              </a:rPr>
              <a:t>wysp   </a:t>
            </a:r>
            <a:r>
              <a:rPr lang="pl-PL" dirty="0">
                <a:latin typeface="Comic Sans MS" panose="030F0702030302020204" pitchFamily="66" charset="0"/>
              </a:rPr>
              <a:t>u wschodnich </a:t>
            </a:r>
            <a:endParaRPr lang="pl-PL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Comic Sans MS" panose="030F0702030302020204" pitchFamily="66" charset="0"/>
              </a:rPr>
              <a:t>wybrzeży Azji. Archipelag </a:t>
            </a:r>
            <a:r>
              <a:rPr lang="pl-PL" dirty="0">
                <a:latin typeface="Comic Sans MS" panose="030F0702030302020204" pitchFamily="66" charset="0"/>
              </a:rPr>
              <a:t>składa się </a:t>
            </a:r>
            <a:endParaRPr lang="pl-PL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Comic Sans MS" panose="030F0702030302020204" pitchFamily="66" charset="0"/>
              </a:rPr>
              <a:t>z </a:t>
            </a:r>
            <a:r>
              <a:rPr lang="pl-PL" dirty="0">
                <a:latin typeface="Comic Sans MS" panose="030F0702030302020204" pitchFamily="66" charset="0"/>
              </a:rPr>
              <a:t>czterech głównych wysp: Hokkaido, Honsiu, Sikoku i Kiusiu oraz 6848 </a:t>
            </a:r>
            <a:endParaRPr lang="pl-PL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Comic Sans MS" panose="030F0702030302020204" pitchFamily="66" charset="0"/>
              </a:rPr>
              <a:t>mniejszych </a:t>
            </a:r>
            <a:r>
              <a:rPr lang="pl-PL" dirty="0">
                <a:latin typeface="Comic Sans MS" panose="030F0702030302020204" pitchFamily="66" charset="0"/>
              </a:rPr>
              <a:t>wysp.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85" y="116632"/>
            <a:ext cx="2602206" cy="260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1448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2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-603448"/>
            <a:ext cx="7776864" cy="210308"/>
          </a:xfrm>
        </p:spPr>
        <p:txBody>
          <a:bodyPr>
            <a:normAutofit fontScale="90000"/>
          </a:bodyPr>
          <a:lstStyle/>
          <a:p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8640"/>
            <a:ext cx="8661648" cy="2044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 smtClean="0">
                <a:latin typeface="Comic Sans MS" panose="030F0702030302020204" pitchFamily="66" charset="0"/>
              </a:rPr>
              <a:t>Hiroszima</a:t>
            </a:r>
            <a:r>
              <a:rPr lang="pl-PL" sz="2000" dirty="0" smtClean="0">
                <a:latin typeface="Comic Sans MS" panose="030F0702030302020204" pitchFamily="66" charset="0"/>
              </a:rPr>
              <a:t> – miasto w Japonii. Miasto z ciekawą kulturą i tragiczną historią.  6 sierpnia 1945 USA zrzuciło na miasto 4-tonową uranową bombę atomową. W Hiroszimie każdego roku obchodzi się rocznicę zrzucenia bomby na miasto. W trakcie uroczystości czci się pamięć ofiar, puszcza tysiące kolorowych lampionów wraz z nurtem rzeki oraz propaguje ideę rozbrojenia nuklearnego.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544616" cy="450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7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5212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HIROSHIMA PEACE MEMORIAL PARK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84176"/>
            <a:ext cx="8640960" cy="1684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Ten park jest miejscem obowiązkowym do odwiedzenia dla osób odwiedzających </a:t>
            </a:r>
            <a:r>
              <a:rPr lang="pl-PL" sz="2000" dirty="0" err="1">
                <a:latin typeface="Comic Sans MS" panose="030F0702030302020204" pitchFamily="66" charset="0"/>
              </a:rPr>
              <a:t>Hiroshime</a:t>
            </a:r>
            <a:r>
              <a:rPr lang="pl-PL" sz="2000" dirty="0">
                <a:latin typeface="Comic Sans MS" panose="030F0702030302020204" pitchFamily="66" charset="0"/>
              </a:rPr>
              <a:t>.. Park został zbudowany na otwartym polu</a:t>
            </a:r>
            <a:r>
              <a:rPr lang="pl-PL" sz="2000" dirty="0" smtClean="0">
                <a:latin typeface="Comic Sans MS" panose="030F0702030302020204" pitchFamily="66" charset="0"/>
              </a:rPr>
              <a:t>,  </a:t>
            </a:r>
            <a:r>
              <a:rPr lang="pl-PL" sz="2000" dirty="0">
                <a:latin typeface="Comic Sans MS" panose="030F0702030302020204" pitchFamily="66" charset="0"/>
              </a:rPr>
              <a:t>w miejscu wybuchu bomby atomowej. Znajduje się tam wiele pomników </a:t>
            </a:r>
            <a:r>
              <a:rPr lang="pl-PL" sz="2000" dirty="0" smtClean="0">
                <a:latin typeface="Comic Sans MS" panose="030F0702030302020204" pitchFamily="66" charset="0"/>
              </a:rPr>
              <a:t> i </a:t>
            </a:r>
            <a:r>
              <a:rPr lang="pl-PL" sz="2000" dirty="0">
                <a:latin typeface="Comic Sans MS" panose="030F0702030302020204" pitchFamily="66" charset="0"/>
              </a:rPr>
              <a:t>zabytków, które każdego roku odwiedza ponad milion </a:t>
            </a:r>
            <a:r>
              <a:rPr lang="pl-PL" sz="2000" dirty="0" smtClean="0">
                <a:latin typeface="Comic Sans MS" panose="030F0702030302020204" pitchFamily="66" charset="0"/>
              </a:rPr>
              <a:t>turystów.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5976664" cy="392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5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39941" y="0"/>
            <a:ext cx="9577064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MUZEUM POKOJU W HIROSHIMIE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2201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Będąc w </a:t>
            </a:r>
            <a:r>
              <a:rPr lang="pl-PL" sz="2000" dirty="0" err="1">
                <a:latin typeface="Comic Sans MS" panose="030F0702030302020204" pitchFamily="66" charset="0"/>
              </a:rPr>
              <a:t>Hiroshimie</a:t>
            </a:r>
            <a:r>
              <a:rPr lang="pl-PL" sz="2000" dirty="0">
                <a:latin typeface="Comic Sans MS" panose="030F0702030302020204" pitchFamily="66" charset="0"/>
              </a:rPr>
              <a:t> powinno się wstąpić do tego muzeum. Jest ono miejscem upamiętniającym tragedię jaka spotkała to miasto. Będąc tam </a:t>
            </a:r>
            <a:r>
              <a:rPr lang="pl-PL" sz="2000" dirty="0" smtClean="0">
                <a:latin typeface="Comic Sans MS" panose="030F0702030302020204" pitchFamily="66" charset="0"/>
              </a:rPr>
              <a:t> i </a:t>
            </a:r>
            <a:r>
              <a:rPr lang="pl-PL" sz="2000" dirty="0">
                <a:latin typeface="Comic Sans MS" panose="030F0702030302020204" pitchFamily="66" charset="0"/>
              </a:rPr>
              <a:t>oglądając filmy, zdjęcia oraz przedmioty upamiętniające to wydarzenie można wyobrazić sobie ogrom tragedii jaka tam nastąpiła i wspomnieć ludzi, którzy tam zginęli. </a:t>
            </a:r>
            <a:endParaRPr lang="pl-PL" sz="2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Można </a:t>
            </a:r>
            <a:r>
              <a:rPr lang="pl-PL" sz="2000" dirty="0">
                <a:latin typeface="Comic Sans MS" panose="030F0702030302020204" pitchFamily="66" charset="0"/>
              </a:rPr>
              <a:t>uświadomić sobie, jakie to szczęście, że te czasy już minęły.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94094"/>
            <a:ext cx="4357317" cy="291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0249"/>
            <a:ext cx="4342872" cy="323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0704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Comic Sans MS" panose="030F0702030302020204" pitchFamily="66" charset="0"/>
              </a:rPr>
              <a:t>OSAKA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720"/>
            <a:ext cx="889248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Osaka – trzecie co do wielkości miasto w Japonii. Piękne, rozbudowane miasto, w którym każdy znajdzie coś dla siebie. Miejsce obowiązkowe do odwiedzenia, szczególnie dla osób poszukujących trochę rozrywki.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2621"/>
            <a:ext cx="7134426" cy="46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OSAKA WORLD TRADE CENTER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085784"/>
            <a:ext cx="3600400" cy="52894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800" dirty="0" smtClean="0">
                <a:latin typeface="Comic Sans MS" panose="030F0702030302020204" pitchFamily="66" charset="0"/>
              </a:rPr>
              <a:t>to wieżowiec                   w </a:t>
            </a:r>
            <a:r>
              <a:rPr lang="pl-PL" sz="2800" dirty="0">
                <a:latin typeface="Comic Sans MS" panose="030F0702030302020204" pitchFamily="66" charset="0"/>
              </a:rPr>
              <a:t>Osace, </a:t>
            </a:r>
            <a:r>
              <a:rPr lang="pl-PL" sz="2800" dirty="0" smtClean="0">
                <a:latin typeface="Comic Sans MS" panose="030F0702030302020204" pitchFamily="66" charset="0"/>
              </a:rPr>
              <a:t>                 o </a:t>
            </a:r>
            <a:r>
              <a:rPr lang="pl-PL" sz="2800" dirty="0">
                <a:latin typeface="Comic Sans MS" panose="030F0702030302020204" pitchFamily="66" charset="0"/>
              </a:rPr>
              <a:t>wysokości 252,1 m. Budynek otwarto </a:t>
            </a:r>
            <a:r>
              <a:rPr lang="pl-PL" sz="2800" dirty="0" smtClean="0">
                <a:latin typeface="Comic Sans MS" panose="030F0702030302020204" pitchFamily="66" charset="0"/>
              </a:rPr>
              <a:t>          w </a:t>
            </a:r>
            <a:r>
              <a:rPr lang="pl-PL" sz="2800" dirty="0">
                <a:latin typeface="Comic Sans MS" panose="030F0702030302020204" pitchFamily="66" charset="0"/>
              </a:rPr>
              <a:t>1995, </a:t>
            </a:r>
            <a:r>
              <a:rPr lang="pl-PL" sz="2800" dirty="0" smtClean="0">
                <a:latin typeface="Comic Sans MS" panose="030F0702030302020204" pitchFamily="66" charset="0"/>
              </a:rPr>
              <a:t>         posiada </a:t>
            </a:r>
            <a:r>
              <a:rPr lang="pl-PL" sz="2800" dirty="0">
                <a:latin typeface="Comic Sans MS" panose="030F0702030302020204" pitchFamily="66" charset="0"/>
              </a:rPr>
              <a:t>55 kondygnacji. </a:t>
            </a:r>
            <a:r>
              <a:rPr lang="pl-PL" sz="2800" dirty="0" smtClean="0">
                <a:latin typeface="Comic Sans MS" panose="030F0702030302020204" pitchFamily="66" charset="0"/>
              </a:rPr>
              <a:t>       Jest </a:t>
            </a:r>
            <a:r>
              <a:rPr lang="pl-PL" sz="2800" dirty="0">
                <a:latin typeface="Comic Sans MS" panose="030F0702030302020204" pitchFamily="66" charset="0"/>
              </a:rPr>
              <a:t>największym wieżowcem w Osace i 2 w Japonii.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767354" cy="564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ZAMEK OSAKA – OSAKA-JO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204" y="880120"/>
            <a:ext cx="8229600" cy="14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to </a:t>
            </a:r>
            <a:r>
              <a:rPr lang="pl-PL" sz="2000" dirty="0">
                <a:latin typeface="Comic Sans MS" panose="030F0702030302020204" pitchFamily="66" charset="0"/>
              </a:rPr>
              <a:t>japoński zamek znajdujący się w mieście Osaka.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          Nazywany </a:t>
            </a:r>
            <a:r>
              <a:rPr lang="pl-PL" sz="2000" dirty="0">
                <a:latin typeface="Comic Sans MS" panose="030F0702030302020204" pitchFamily="66" charset="0"/>
              </a:rPr>
              <a:t>złotym  lub brokatowym zamkiem. </a:t>
            </a:r>
            <a:endParaRPr lang="pl-PL" sz="2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Jeden </a:t>
            </a:r>
            <a:r>
              <a:rPr lang="pl-PL" sz="2000" dirty="0">
                <a:latin typeface="Comic Sans MS" panose="030F0702030302020204" pitchFamily="66" charset="0"/>
              </a:rPr>
              <a:t>z najbardziej znanych zamków w Japonii.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2045644"/>
            <a:ext cx="6216639" cy="466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OSAKA DZIELNICE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Dla </a:t>
            </a:r>
            <a:r>
              <a:rPr lang="pl-PL" sz="2000" dirty="0">
                <a:latin typeface="Comic Sans MS" panose="030F0702030302020204" pitchFamily="66" charset="0"/>
              </a:rPr>
              <a:t>rozrywki możemy iść zwiedzić dzielnice w Osace. Jedną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    z </a:t>
            </a:r>
            <a:r>
              <a:rPr lang="pl-PL" sz="2000" dirty="0">
                <a:latin typeface="Comic Sans MS" panose="030F0702030302020204" pitchFamily="66" charset="0"/>
              </a:rPr>
              <a:t>najatrakcyjniejszych i najbardziej rozrywkowych dzielnic jest </a:t>
            </a:r>
            <a:r>
              <a:rPr lang="pl-PL" sz="2000" dirty="0" err="1">
                <a:latin typeface="Comic Sans MS" panose="030F0702030302020204" pitchFamily="66" charset="0"/>
              </a:rPr>
              <a:t>Dotonbori</a:t>
            </a:r>
            <a:r>
              <a:rPr lang="pl-PL" sz="2000" dirty="0">
                <a:latin typeface="Comic Sans MS" panose="030F0702030302020204" pitchFamily="66" charset="0"/>
              </a:rPr>
              <a:t>. </a:t>
            </a:r>
            <a:r>
              <a:rPr lang="pl-PL" sz="2000" dirty="0" smtClean="0">
                <a:latin typeface="Comic Sans MS" panose="030F0702030302020204" pitchFamily="66" charset="0"/>
              </a:rPr>
              <a:t>Dzielnica </a:t>
            </a:r>
            <a:r>
              <a:rPr lang="pl-PL" sz="2000" dirty="0">
                <a:latin typeface="Comic Sans MS" panose="030F0702030302020204" pitchFamily="66" charset="0"/>
              </a:rPr>
              <a:t>teatrów, kabaretów, restauracji z lokalnymi potrawami, klubów karaoke, kasyn i salonów gier. Znajduje się tu jedno </a:t>
            </a:r>
            <a:r>
              <a:rPr lang="pl-PL" sz="2000" dirty="0" smtClean="0">
                <a:latin typeface="Comic Sans MS" panose="030F0702030302020204" pitchFamily="66" charset="0"/>
              </a:rPr>
              <a:t>        z </a:t>
            </a:r>
            <a:r>
              <a:rPr lang="pl-PL" sz="2000" dirty="0">
                <a:latin typeface="Comic Sans MS" panose="030F0702030302020204" pitchFamily="66" charset="0"/>
              </a:rPr>
              <a:t>największych na świecie podziemnych centrów </a:t>
            </a:r>
            <a:r>
              <a:rPr lang="pl-PL" sz="2000" dirty="0" smtClean="0">
                <a:latin typeface="Comic Sans MS" panose="030F0702030302020204" pitchFamily="66" charset="0"/>
              </a:rPr>
              <a:t>handlowo-usługowych. </a:t>
            </a:r>
            <a:r>
              <a:rPr lang="pl-PL" sz="2000" dirty="0">
                <a:latin typeface="Comic Sans MS" panose="030F0702030302020204" pitchFamily="66" charset="0"/>
              </a:rPr>
              <a:t>Miejsce uwielbiane przez turystów, w którym można się odprężyć i miło zabawić z rodziną lub przyjaciółmi.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496177" cy="298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02984" cy="322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8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>
                <a:latin typeface="Comic Sans MS" panose="030F0702030302020204" pitchFamily="66" charset="0"/>
              </a:rPr>
              <a:t>ZAMEK NAGOYA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13681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Nagoya </a:t>
            </a:r>
            <a:r>
              <a:rPr lang="pl-PL" sz="2000" dirty="0">
                <a:latin typeface="Comic Sans MS" panose="030F0702030302020204" pitchFamily="66" charset="0"/>
              </a:rPr>
              <a:t>jest czwartym co do wielkości miastem w </a:t>
            </a:r>
            <a:r>
              <a:rPr lang="pl-PL" sz="2000" dirty="0" smtClean="0">
                <a:latin typeface="Comic Sans MS" panose="030F0702030302020204" pitchFamily="66" charset="0"/>
              </a:rPr>
              <a:t>Japonii.          Jest </a:t>
            </a:r>
            <a:r>
              <a:rPr lang="pl-PL" sz="2000" dirty="0">
                <a:latin typeface="Comic Sans MS" panose="030F0702030302020204" pitchFamily="66" charset="0"/>
              </a:rPr>
              <a:t>również największym portem w Japonii. </a:t>
            </a:r>
            <a:r>
              <a:rPr lang="pl-PL" sz="2000" dirty="0" smtClean="0">
                <a:latin typeface="Comic Sans MS" panose="030F0702030302020204" pitchFamily="66" charset="0"/>
              </a:rPr>
              <a:t>Jedną </a:t>
            </a:r>
            <a:r>
              <a:rPr lang="pl-PL" sz="2000" dirty="0">
                <a:latin typeface="Comic Sans MS" panose="030F0702030302020204" pitchFamily="66" charset="0"/>
              </a:rPr>
              <a:t>z głównych </a:t>
            </a:r>
            <a:r>
              <a:rPr lang="pl-PL" sz="2000" dirty="0" smtClean="0">
                <a:latin typeface="Comic Sans MS" panose="030F0702030302020204" pitchFamily="66" charset="0"/>
              </a:rPr>
              <a:t>atrakcji </a:t>
            </a:r>
            <a:r>
              <a:rPr lang="pl-PL" sz="2000" dirty="0">
                <a:latin typeface="Comic Sans MS" panose="030F0702030302020204" pitchFamily="66" charset="0"/>
              </a:rPr>
              <a:t>jest zamek Nagoya, wybudowany 1525 roku. </a:t>
            </a:r>
            <a:endParaRPr lang="pl-PL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924402" cy="44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2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0704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HOKKAIDO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2232" y="1052736"/>
            <a:ext cx="8229600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Hokkaido – druga pod względem wielkości wyspa Japonii. </a:t>
            </a:r>
            <a:r>
              <a:rPr lang="pl-PL" sz="2000" dirty="0" smtClean="0">
                <a:latin typeface="Comic Sans MS" panose="030F0702030302020204" pitchFamily="66" charset="0"/>
              </a:rPr>
              <a:t>Największym </a:t>
            </a:r>
            <a:r>
              <a:rPr lang="pl-PL" sz="2000" dirty="0">
                <a:latin typeface="Comic Sans MS" panose="030F0702030302020204" pitchFamily="66" charset="0"/>
              </a:rPr>
              <a:t>miastem i zarazem stolicą tego dystryktu jest Sapporo. Będąc w Hokkaido warto zobaczyć choć jeden z 6 parków narodowych, które się tam znajdują.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867561" cy="303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60" y="2492896"/>
            <a:ext cx="4304964" cy="322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2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2" y="1287642"/>
            <a:ext cx="8136904" cy="54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63688" y="332655"/>
            <a:ext cx="5990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latin typeface="Comic Sans MS" panose="030F0702030302020204" pitchFamily="66" charset="0"/>
              </a:rPr>
              <a:t>Ziemia kwiatowa na Hokkaido</a:t>
            </a:r>
          </a:p>
        </p:txBody>
      </p:sp>
    </p:spTree>
    <p:extLst>
      <p:ext uri="{BB962C8B-B14F-4D97-AF65-F5344CB8AC3E}">
        <p14:creationId xmlns:p14="http://schemas.microsoft.com/office/powerpoint/2010/main" val="19885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Comic Sans MS" panose="030F0702030302020204" pitchFamily="66" charset="0"/>
              </a:rPr>
              <a:t>Ogólne informacje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424936" cy="518457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Głowa </a:t>
            </a:r>
            <a:r>
              <a:rPr lang="pl-PL" dirty="0">
                <a:latin typeface="Comic Sans MS" panose="030F0702030302020204" pitchFamily="66" charset="0"/>
              </a:rPr>
              <a:t>państwa  -  cesarz Akihito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Motto </a:t>
            </a:r>
            <a:r>
              <a:rPr lang="pl-PL" dirty="0">
                <a:latin typeface="Comic Sans MS" panose="030F0702030302020204" pitchFamily="66" charset="0"/>
              </a:rPr>
              <a:t>cesarza ( Dewiza ) – „Pokój i Postęp”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Szef </a:t>
            </a:r>
            <a:r>
              <a:rPr lang="pl-PL" dirty="0">
                <a:latin typeface="Comic Sans MS" panose="030F0702030302020204" pitchFamily="66" charset="0"/>
              </a:rPr>
              <a:t>rządu  -  premier </a:t>
            </a:r>
            <a:r>
              <a:rPr lang="pl-PL" dirty="0" err="1">
                <a:latin typeface="Comic Sans MS" panose="030F0702030302020204" pitchFamily="66" charset="0"/>
              </a:rPr>
              <a:t>Shinzō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Abe</a:t>
            </a:r>
            <a:endParaRPr lang="pl-PL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Ustrój </a:t>
            </a:r>
            <a:r>
              <a:rPr lang="pl-PL" dirty="0">
                <a:latin typeface="Comic Sans MS" panose="030F0702030302020204" pitchFamily="66" charset="0"/>
              </a:rPr>
              <a:t>polityczny  -  monarchia parlamentarna, system gabinetowo-parlamentarny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Stolica  </a:t>
            </a:r>
            <a:r>
              <a:rPr lang="pl-PL" dirty="0">
                <a:latin typeface="Comic Sans MS" panose="030F0702030302020204" pitchFamily="66" charset="0"/>
              </a:rPr>
              <a:t>-  Tokio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Jednostka </a:t>
            </a:r>
            <a:r>
              <a:rPr lang="pl-PL" dirty="0">
                <a:latin typeface="Comic Sans MS" panose="030F0702030302020204" pitchFamily="66" charset="0"/>
              </a:rPr>
              <a:t>monetarna  -  Jen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>
                <a:latin typeface="Comic Sans MS" panose="030F0702030302020204" pitchFamily="66" charset="0"/>
              </a:rPr>
              <a:t>Liczba </a:t>
            </a:r>
            <a:r>
              <a:rPr lang="pl-PL" dirty="0">
                <a:latin typeface="Comic Sans MS" panose="030F0702030302020204" pitchFamily="66" charset="0"/>
              </a:rPr>
              <a:t>ludności: 127,3 miliona (2013)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84" y="4367552"/>
            <a:ext cx="1137525" cy="113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746843" y="5525942"/>
            <a:ext cx="137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HERB JAPONII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4590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90592" cy="49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609569" y="425112"/>
            <a:ext cx="5926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latin typeface="Comic Sans MS" panose="030F0702030302020204" pitchFamily="66" charset="0"/>
              </a:rPr>
              <a:t>Uprawy kwiatów na Hokkaido</a:t>
            </a:r>
          </a:p>
        </p:txBody>
      </p:sp>
    </p:spTree>
    <p:extLst>
      <p:ext uri="{BB962C8B-B14F-4D97-AF65-F5344CB8AC3E}">
        <p14:creationId xmlns:p14="http://schemas.microsoft.com/office/powerpoint/2010/main" val="32774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5217691" cy="34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52" y="1315923"/>
            <a:ext cx="3264659" cy="506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115616" y="620688"/>
            <a:ext cx="31341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latin typeface="Comic Sans MS" panose="030F0702030302020204" pitchFamily="66" charset="0"/>
              </a:rPr>
              <a:t>Błękitny Staw </a:t>
            </a:r>
            <a:endParaRPr lang="pl-PL" sz="32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l-PL" sz="3200" b="1" dirty="0" smtClean="0">
                <a:latin typeface="Comic Sans MS" panose="030F0702030302020204" pitchFamily="66" charset="0"/>
              </a:rPr>
              <a:t>na </a:t>
            </a:r>
            <a:r>
              <a:rPr lang="pl-PL" sz="3200" b="1" dirty="0">
                <a:latin typeface="Comic Sans MS" panose="030F0702030302020204" pitchFamily="66" charset="0"/>
              </a:rPr>
              <a:t>Hokkaido </a:t>
            </a:r>
          </a:p>
        </p:txBody>
      </p:sp>
      <p:sp>
        <p:nvSpPr>
          <p:cNvPr id="3" name="Prostokąt 2"/>
          <p:cNvSpPr/>
          <p:nvPr/>
        </p:nvSpPr>
        <p:spPr>
          <a:xfrm>
            <a:off x="5599152" y="82079"/>
            <a:ext cx="33570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latin typeface="Comic Sans MS" panose="030F0702030302020204" pitchFamily="66" charset="0"/>
              </a:rPr>
              <a:t>Szkarłatny Las </a:t>
            </a:r>
            <a:endParaRPr lang="pl-PL" sz="32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l-PL" sz="3200" b="1" dirty="0" smtClean="0">
                <a:latin typeface="Comic Sans MS" panose="030F0702030302020204" pitchFamily="66" charset="0"/>
              </a:rPr>
              <a:t>na </a:t>
            </a:r>
            <a:r>
              <a:rPr lang="pl-PL" sz="3200" b="1" dirty="0">
                <a:latin typeface="Comic Sans MS" panose="030F0702030302020204" pitchFamily="66" charset="0"/>
              </a:rPr>
              <a:t>Hokkaido</a:t>
            </a:r>
          </a:p>
        </p:txBody>
      </p:sp>
    </p:spTree>
    <p:extLst>
      <p:ext uri="{BB962C8B-B14F-4D97-AF65-F5344CB8AC3E}">
        <p14:creationId xmlns:p14="http://schemas.microsoft.com/office/powerpoint/2010/main" val="3211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338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4900" b="1" dirty="0">
                <a:latin typeface="Comic Sans MS" panose="030F0702030302020204" pitchFamily="66" charset="0"/>
              </a:rPr>
              <a:t>GÓRA FUJI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Jest to największy i najsławniejszy wulkan w </a:t>
            </a:r>
            <a:r>
              <a:rPr lang="pl-PL" sz="2000" dirty="0" smtClean="0">
                <a:latin typeface="Comic Sans MS" panose="030F0702030302020204" pitchFamily="66" charset="0"/>
              </a:rPr>
              <a:t>Japonii, zarazem </a:t>
            </a:r>
            <a:r>
              <a:rPr lang="pl-PL" sz="2000" dirty="0">
                <a:latin typeface="Comic Sans MS" panose="030F0702030302020204" pitchFamily="66" charset="0"/>
              </a:rPr>
              <a:t>najwyższy szczyt </a:t>
            </a:r>
            <a:r>
              <a:rPr lang="pl-PL" sz="2000" dirty="0" smtClean="0">
                <a:latin typeface="Comic Sans MS" panose="030F0702030302020204" pitchFamily="66" charset="0"/>
              </a:rPr>
              <a:t> w tym kraju </a:t>
            </a:r>
            <a:r>
              <a:rPr lang="pl-PL" sz="2000" dirty="0">
                <a:latin typeface="Comic Sans MS" panose="030F0702030302020204" pitchFamily="66" charset="0"/>
              </a:rPr>
              <a:t>(3776 m n.p.m.). Leży na wyspie Honsiu. W 2013 roku góra Fudżi została wpisana na listę światowego dziedzictwa UNESCO jako obiekt dziedzictwa kulturowego –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święte </a:t>
            </a:r>
            <a:r>
              <a:rPr lang="pl-PL" sz="2000" dirty="0">
                <a:latin typeface="Comic Sans MS" panose="030F0702030302020204" pitchFamily="66" charset="0"/>
              </a:rPr>
              <a:t>miejsce i źródło artystycznej </a:t>
            </a:r>
            <a:r>
              <a:rPr lang="pl-PL" sz="2000" dirty="0" smtClean="0">
                <a:latin typeface="Comic Sans MS" panose="030F0702030302020204" pitchFamily="66" charset="0"/>
              </a:rPr>
              <a:t>inspiracji.</a:t>
            </a:r>
            <a:endParaRPr lang="pl-PL" sz="2000" dirty="0">
              <a:latin typeface="Comic Sans MS" panose="030F0702030302020204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39" y="2420888"/>
            <a:ext cx="6674950" cy="417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5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KARAOKE WSPANIAŁĄ FORMĄ ROZRYWKI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08520" y="1340768"/>
            <a:ext cx="8784976" cy="2260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Odwiedzając Kraj Kwitnącej Wiśni obowiązkiem jest wstąpić do salonu karaoke i sprawdzić się w tym przebojowym, ulubionym przez Japończyków sporcie. Karaoke pochodzi z Japonii i jest tam najpopularniejszą formą rozrywki. Polega na śpiewaniu znanych przebojów w tle odtwarzanej muzyki bez warstwy wokalnej, często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z </a:t>
            </a:r>
            <a:r>
              <a:rPr lang="pl-PL" sz="2000" dirty="0">
                <a:latin typeface="Comic Sans MS" panose="030F0702030302020204" pitchFamily="66" charset="0"/>
              </a:rPr>
              <a:t>wyświetlanym tekstem piosenki. Jest to wspaniała </a:t>
            </a:r>
            <a:r>
              <a:rPr lang="pl-PL" sz="2000" dirty="0" smtClean="0">
                <a:latin typeface="Comic Sans MS" panose="030F0702030302020204" pitchFamily="66" charset="0"/>
              </a:rPr>
              <a:t>zabawa, </a:t>
            </a:r>
            <a:r>
              <a:rPr lang="pl-PL" sz="2000" dirty="0">
                <a:latin typeface="Comic Sans MS" panose="030F0702030302020204" pitchFamily="66" charset="0"/>
              </a:rPr>
              <a:t>przy której czas szybko płynie i miło można spędzić czas z rodziną bądź przyjaciółmi.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99" y="3542224"/>
            <a:ext cx="421963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" y="3717032"/>
            <a:ext cx="3590672" cy="245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42" y="4909922"/>
            <a:ext cx="2206767" cy="202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8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JAPNSKIE SALONY GIER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14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Zainteresowani w tym temacie, nie mogą przegapić wstąpienia do japońskich salonów gier i spróbowania się w tej dziedzinie ,,sportu”. Można zagrać w tradycyjne japońskie gry lub zabawić się ze znajomymi i rywalizować o tytuł najlepszego gracza.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" y="2135782"/>
            <a:ext cx="3706911" cy="24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32838"/>
            <a:ext cx="5544616" cy="370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06899"/>
            <a:ext cx="3879974" cy="259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JAPONIA – SZTUKI WALKI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836712"/>
            <a:ext cx="8784976" cy="2980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Japonia </a:t>
            </a:r>
            <a:r>
              <a:rPr lang="pl-PL" sz="2000" dirty="0">
                <a:latin typeface="Comic Sans MS" panose="030F0702030302020204" pitchFamily="66" charset="0"/>
              </a:rPr>
              <a:t>jest krajem znanym szczególnie z rozmaitych sztuk walki, zasad i kodeksów, których muszą przestrzegać osoby specjalizujące </a:t>
            </a:r>
            <a:r>
              <a:rPr lang="pl-PL" sz="2000" dirty="0" smtClean="0">
                <a:latin typeface="Comic Sans MS" panose="030F0702030302020204" pitchFamily="66" charset="0"/>
              </a:rPr>
              <a:t>się                  </a:t>
            </a:r>
            <a:r>
              <a:rPr lang="pl-PL" sz="2000" dirty="0">
                <a:latin typeface="Comic Sans MS" panose="030F0702030302020204" pitchFamily="66" charset="0"/>
              </a:rPr>
              <a:t>w jakiejś z </a:t>
            </a:r>
            <a:r>
              <a:rPr lang="pl-PL" sz="2000" dirty="0" smtClean="0">
                <a:latin typeface="Comic Sans MS" panose="030F0702030302020204" pitchFamily="66" charset="0"/>
              </a:rPr>
              <a:t>dziedzinie. </a:t>
            </a:r>
            <a:r>
              <a:rPr lang="pl-PL" sz="2000" dirty="0">
                <a:latin typeface="Comic Sans MS" panose="030F0702030302020204" pitchFamily="66" charset="0"/>
              </a:rPr>
              <a:t>Będąc w Japonii obowiązkiem jest wstąpić do jakiegoś </a:t>
            </a:r>
            <a:r>
              <a:rPr lang="pl-PL" sz="2000" dirty="0" err="1">
                <a:latin typeface="Comic Sans MS" panose="030F0702030302020204" pitchFamily="66" charset="0"/>
              </a:rPr>
              <a:t>dojo</a:t>
            </a:r>
            <a:r>
              <a:rPr lang="pl-PL" sz="2000" dirty="0">
                <a:latin typeface="Comic Sans MS" panose="030F0702030302020204" pitchFamily="66" charset="0"/>
              </a:rPr>
              <a:t> czy </a:t>
            </a:r>
            <a:r>
              <a:rPr lang="pl-PL" sz="2000" dirty="0" smtClean="0">
                <a:latin typeface="Comic Sans MS" panose="030F0702030302020204" pitchFamily="66" charset="0"/>
              </a:rPr>
              <a:t>szkółki, </a:t>
            </a:r>
            <a:r>
              <a:rPr lang="pl-PL" sz="2000" dirty="0">
                <a:latin typeface="Comic Sans MS" panose="030F0702030302020204" pitchFamily="66" charset="0"/>
              </a:rPr>
              <a:t>gdzie można będzie zobaczyć trening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czy </a:t>
            </a:r>
            <a:r>
              <a:rPr lang="pl-PL" sz="2000" dirty="0">
                <a:latin typeface="Comic Sans MS" panose="030F0702030302020204" pitchFamily="66" charset="0"/>
              </a:rPr>
              <a:t>pokaz jakiejś konkretnej dyscypliny. </a:t>
            </a:r>
            <a:endParaRPr lang="pl-PL" sz="2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Za </a:t>
            </a:r>
            <a:r>
              <a:rPr lang="pl-PL" sz="2000" dirty="0">
                <a:latin typeface="Comic Sans MS" panose="030F0702030302020204" pitchFamily="66" charset="0"/>
              </a:rPr>
              <a:t>niewielką opłatą ma się też możliwość spróbowania swoich </a:t>
            </a:r>
            <a:r>
              <a:rPr lang="pl-PL" sz="2000" dirty="0" smtClean="0">
                <a:latin typeface="Comic Sans MS" panose="030F0702030302020204" pitchFamily="66" charset="0"/>
              </a:rPr>
              <a:t>sił                     </a:t>
            </a:r>
            <a:r>
              <a:rPr lang="pl-PL" sz="2000" dirty="0">
                <a:latin typeface="Comic Sans MS" panose="030F0702030302020204" pitchFamily="66" charset="0"/>
              </a:rPr>
              <a:t>w dyscyplinie przechodząc krótki trening.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367174" cy="224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9043"/>
            <a:ext cx="5277818" cy="215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9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SKLEPY W JAPONII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Podczas wizyty w tym niezwykłym kraju, obowiązkiem jest zakup jakiś pamiątek. Japończycy znani są z zamiłowania do licznych przypinek, breloczków czy talizmanów. Dodatkowo można zakupić piękną japońską porcelanę lub obrazki z popularnymi tam motywami </a:t>
            </a:r>
          </a:p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roślinnymi. Popularne są też wachlarze czy drewniane laleczki.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1" y="2471142"/>
            <a:ext cx="2034229" cy="168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52653"/>
            <a:ext cx="1663419" cy="221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35" y="4050407"/>
            <a:ext cx="2976402" cy="297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63753"/>
            <a:ext cx="2965240" cy="198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" y="4491492"/>
            <a:ext cx="2877344" cy="21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68" y="2768570"/>
            <a:ext cx="2366407" cy="157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9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5506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KUCHNIA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84976" cy="226084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000" dirty="0">
                <a:latin typeface="Comic Sans MS" panose="030F0702030302020204" pitchFamily="66" charset="0"/>
              </a:rPr>
              <a:t>Będąc w Japonii nie sposób nie odwiedzić tamtejszych restauracji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i </a:t>
            </a:r>
            <a:r>
              <a:rPr lang="pl-PL" sz="2000" dirty="0">
                <a:latin typeface="Comic Sans MS" panose="030F0702030302020204" pitchFamily="66" charset="0"/>
              </a:rPr>
              <a:t>nie spróbować tradycyjnych japońskich potraw.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                          Dla kuchni </a:t>
            </a:r>
            <a:r>
              <a:rPr lang="pl-PL" sz="2000" dirty="0">
                <a:latin typeface="Comic Sans MS" panose="030F0702030302020204" pitchFamily="66" charset="0"/>
              </a:rPr>
              <a:t>japońskiej charakterystyczne jest użycie ryb (jedzonych także na surowo), rozmaitych owoców morza, w tym wodorostów oraz warzyw. Japończycy jedzą pałeczkami. Jednym z najważniejszych składników </a:t>
            </a:r>
            <a:r>
              <a:rPr lang="pl-PL" sz="2000" dirty="0" smtClean="0">
                <a:latin typeface="Comic Sans MS" panose="030F0702030302020204" pitchFamily="66" charset="0"/>
              </a:rPr>
              <a:t>              w </a:t>
            </a:r>
            <a:r>
              <a:rPr lang="pl-PL" sz="2000" dirty="0">
                <a:latin typeface="Comic Sans MS" panose="030F0702030302020204" pitchFamily="66" charset="0"/>
              </a:rPr>
              <a:t>Japonii jest ryż, który jest podawany przy prawie każdym posiłku. </a:t>
            </a:r>
            <a:endParaRPr lang="pl-PL" sz="2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Przykładowe </a:t>
            </a:r>
            <a:r>
              <a:rPr lang="pl-PL" sz="2000" dirty="0">
                <a:latin typeface="Comic Sans MS" panose="030F0702030302020204" pitchFamily="66" charset="0"/>
              </a:rPr>
              <a:t>potrawy kuchni japońskiej to: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43" y="4272862"/>
            <a:ext cx="3440169" cy="22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13578"/>
            <a:ext cx="3096344" cy="232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82" y="4211052"/>
            <a:ext cx="2859330" cy="232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971600" y="3613665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SUSHI </a:t>
            </a:r>
          </a:p>
        </p:txBody>
      </p:sp>
      <p:sp>
        <p:nvSpPr>
          <p:cNvPr id="6" name="Prostokąt 5"/>
          <p:cNvSpPr/>
          <p:nvPr/>
        </p:nvSpPr>
        <p:spPr>
          <a:xfrm>
            <a:off x="3813174" y="3569732"/>
            <a:ext cx="20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SUKIYAKI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974725" y="3569732"/>
            <a:ext cx="1454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RAMEN</a:t>
            </a:r>
          </a:p>
        </p:txBody>
      </p:sp>
    </p:spTree>
    <p:extLst>
      <p:ext uri="{BB962C8B-B14F-4D97-AF65-F5344CB8AC3E}">
        <p14:creationId xmlns:p14="http://schemas.microsoft.com/office/powerpoint/2010/main" val="26073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3" y="1201314"/>
            <a:ext cx="2699792" cy="20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74" y="1201314"/>
            <a:ext cx="3850777" cy="201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77" y="1209686"/>
            <a:ext cx="2268988" cy="201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4581127"/>
            <a:ext cx="2954434" cy="1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92" y="4581127"/>
            <a:ext cx="2625873" cy="1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54" y="4581127"/>
            <a:ext cx="3391842" cy="195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90776" y="389854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DANGO 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13875" y="436020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MOCHI </a:t>
            </a:r>
          </a:p>
        </p:txBody>
      </p:sp>
      <p:sp>
        <p:nvSpPr>
          <p:cNvPr id="4" name="Prostokąt 3"/>
          <p:cNvSpPr/>
          <p:nvPr/>
        </p:nvSpPr>
        <p:spPr>
          <a:xfrm>
            <a:off x="7084495" y="482187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ONIGIRI</a:t>
            </a:r>
          </a:p>
        </p:txBody>
      </p:sp>
      <p:sp>
        <p:nvSpPr>
          <p:cNvPr id="5" name="Prostokąt 4"/>
          <p:cNvSpPr/>
          <p:nvPr/>
        </p:nvSpPr>
        <p:spPr>
          <a:xfrm>
            <a:off x="822404" y="3784002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ODEN 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93037" y="3776790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HIJIKI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768751" y="3776790"/>
            <a:ext cx="1965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Comic Sans MS" panose="030F0702030302020204" pitchFamily="66" charset="0"/>
              </a:rPr>
              <a:t> TAKOYAKI</a:t>
            </a:r>
          </a:p>
        </p:txBody>
      </p:sp>
    </p:spTree>
    <p:extLst>
      <p:ext uri="{BB962C8B-B14F-4D97-AF65-F5344CB8AC3E}">
        <p14:creationId xmlns:p14="http://schemas.microsoft.com/office/powerpoint/2010/main" val="41453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0528" y="836712"/>
            <a:ext cx="9468544" cy="49685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5400" b="1" dirty="0">
                <a:latin typeface="Comic Sans MS" panose="030F0702030302020204" pitchFamily="66" charset="0"/>
              </a:rPr>
              <a:t>„Moje wymarzone wakacje”</a:t>
            </a:r>
            <a:br>
              <a:rPr lang="pl-PL" sz="5400" b="1" dirty="0">
                <a:latin typeface="Comic Sans MS" panose="030F0702030302020204" pitchFamily="66" charset="0"/>
              </a:rPr>
            </a:br>
            <a:r>
              <a:rPr lang="pl-PL" sz="8000" b="1" dirty="0">
                <a:latin typeface="Comic Sans MS" panose="030F0702030302020204" pitchFamily="66" charset="0"/>
              </a:rPr>
              <a:t>- </a:t>
            </a:r>
            <a:r>
              <a:rPr lang="pl-PL" sz="8000" b="1" dirty="0" smtClean="0">
                <a:latin typeface="Comic Sans MS" panose="030F0702030302020204" pitchFamily="66" charset="0"/>
              </a:rPr>
              <a:t>Japonia –</a:t>
            </a:r>
            <a:r>
              <a:rPr lang="pl-PL" sz="5400" b="1" dirty="0">
                <a:latin typeface="Comic Sans MS" panose="030F0702030302020204" pitchFamily="66" charset="0"/>
              </a:rPr>
              <a:t/>
            </a:r>
            <a:br>
              <a:rPr lang="pl-PL" sz="5400" b="1" dirty="0">
                <a:latin typeface="Comic Sans MS" panose="030F0702030302020204" pitchFamily="66" charset="0"/>
              </a:rPr>
            </a:br>
            <a:r>
              <a:rPr lang="pl-PL" sz="5400" b="1" dirty="0" smtClean="0">
                <a:latin typeface="Comic Sans MS" panose="030F0702030302020204" pitchFamily="66" charset="0"/>
              </a:rPr>
              <a:t>Fabian Zydor</a:t>
            </a:r>
            <a:endParaRPr lang="pl-PL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3272" cy="128215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Comic Sans MS" panose="030F0702030302020204" pitchFamily="66" charset="0"/>
              </a:rPr>
              <a:t>DLACZEGO TEN KRAJ WYWARŁ NA MNIE TAK WIELKIE WRAŻENIE?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838" y="1700808"/>
            <a:ext cx="8964488" cy="515719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dirty="0">
                <a:latin typeface="Comic Sans MS" panose="030F0702030302020204" pitchFamily="66" charset="0"/>
              </a:rPr>
              <a:t>Japonia jest pięknym państwem z ciekawą jak </a:t>
            </a:r>
            <a:r>
              <a:rPr lang="pl-PL" dirty="0" smtClean="0">
                <a:latin typeface="Comic Sans MS" panose="030F0702030302020204" pitchFamily="66" charset="0"/>
              </a:rPr>
              <a:t>              i </a:t>
            </a:r>
            <a:r>
              <a:rPr lang="pl-PL" dirty="0">
                <a:latin typeface="Comic Sans MS" panose="030F0702030302020204" pitchFamily="66" charset="0"/>
              </a:rPr>
              <a:t>wspaniałą kulturą i historią. Jedną z </a:t>
            </a:r>
            <a:r>
              <a:rPr lang="pl-PL" dirty="0" smtClean="0">
                <a:latin typeface="Comic Sans MS" panose="030F0702030302020204" pitchFamily="66" charset="0"/>
              </a:rPr>
              <a:t>rzeczy, </a:t>
            </a:r>
            <a:r>
              <a:rPr lang="pl-PL" dirty="0">
                <a:latin typeface="Comic Sans MS" panose="030F0702030302020204" pitchFamily="66" charset="0"/>
              </a:rPr>
              <a:t>które wywarły na mnie największe wrażenie są samurajowie. Ich styl życia, historia, cnoty którymi się kierowali </a:t>
            </a:r>
            <a:r>
              <a:rPr lang="pl-PL" dirty="0" smtClean="0">
                <a:latin typeface="Comic Sans MS" panose="030F0702030302020204" pitchFamily="66" charset="0"/>
              </a:rPr>
              <a:t>      i </a:t>
            </a:r>
            <a:r>
              <a:rPr lang="pl-PL" dirty="0">
                <a:latin typeface="Comic Sans MS" panose="030F0702030302020204" pitchFamily="66" charset="0"/>
              </a:rPr>
              <a:t>zasady moralne, w które wierzyli. </a:t>
            </a:r>
            <a:r>
              <a:rPr lang="pl-PL" dirty="0" smtClean="0">
                <a:latin typeface="Comic Sans MS" panose="030F0702030302020204" pitchFamily="66" charset="0"/>
              </a:rPr>
              <a:t>         Zainteresowały </a:t>
            </a:r>
            <a:r>
              <a:rPr lang="pl-PL" dirty="0">
                <a:latin typeface="Comic Sans MS" panose="030F0702030302020204" pitchFamily="66" charset="0"/>
              </a:rPr>
              <a:t>mnie także sztuki walki, które stamtąd pochodzą. Każda z nich odznacza się swoim stylem </a:t>
            </a:r>
            <a:r>
              <a:rPr lang="pl-PL" dirty="0" smtClean="0">
                <a:latin typeface="Comic Sans MS" panose="030F0702030302020204" pitchFamily="66" charset="0"/>
              </a:rPr>
              <a:t>      i </a:t>
            </a:r>
            <a:r>
              <a:rPr lang="pl-PL" dirty="0">
                <a:latin typeface="Comic Sans MS" panose="030F0702030302020204" pitchFamily="66" charset="0"/>
              </a:rPr>
              <a:t>coś odzwierciedla. Ważny jest Twój wewnętrzny duch i aura, która Cię otacza. W sztukach walki nie chodzi tylko </a:t>
            </a:r>
            <a:r>
              <a:rPr lang="pl-PL" dirty="0" smtClean="0">
                <a:latin typeface="Comic Sans MS" panose="030F0702030302020204" pitchFamily="66" charset="0"/>
              </a:rPr>
              <a:t>o </a:t>
            </a:r>
            <a:r>
              <a:rPr lang="pl-PL" dirty="0">
                <a:latin typeface="Comic Sans MS" panose="030F0702030302020204" pitchFamily="66" charset="0"/>
              </a:rPr>
              <a:t>wzmocnienie ciała, ale też umysłu i ducha. Ważne jest wyciszenie i wewnętrzny spokój. Ciekawe są te poglądy i były jednym z czynników wpływających na zainteresowanie się przeze mnie Japonią.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11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latin typeface="Comic Sans MS" panose="030F0702030302020204" pitchFamily="66" charset="0"/>
              </a:rPr>
              <a:t>Tokio - stolica </a:t>
            </a:r>
            <a:r>
              <a:rPr lang="pl-PL" sz="2000" dirty="0">
                <a:latin typeface="Comic Sans MS" panose="030F0702030302020204" pitchFamily="66" charset="0"/>
              </a:rPr>
              <a:t>Japonii położona na Honsiu – </a:t>
            </a:r>
            <a:endParaRPr lang="pl-PL" sz="2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latin typeface="Comic Sans MS" panose="030F0702030302020204" pitchFamily="66" charset="0"/>
              </a:rPr>
              <a:t>największej </a:t>
            </a:r>
            <a:r>
              <a:rPr lang="pl-PL" sz="2000" dirty="0">
                <a:latin typeface="Comic Sans MS" panose="030F0702030302020204" pitchFamily="66" charset="0"/>
              </a:rPr>
              <a:t>z Wysp Japońskich. </a:t>
            </a:r>
            <a:r>
              <a:rPr lang="pl-PL" sz="2000" dirty="0" smtClean="0">
                <a:latin typeface="Comic Sans MS" panose="030F0702030302020204" pitchFamily="66" charset="0"/>
              </a:rPr>
              <a:t>Przepiękne </a:t>
            </a:r>
            <a:r>
              <a:rPr lang="pl-PL" sz="2000" dirty="0">
                <a:latin typeface="Comic Sans MS" panose="030F0702030302020204" pitchFamily="66" charset="0"/>
              </a:rPr>
              <a:t>miasto i miejsce, którego nie można przegapić lecąc do Japonii.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72193" cy="51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8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1320"/>
            <a:ext cx="86594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7544" y="5685251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PAŁAC </a:t>
            </a:r>
            <a:r>
              <a:rPr lang="pl-PL" b="1" dirty="0" smtClean="0">
                <a:latin typeface="Comic Sans MS" panose="030F0702030302020204" pitchFamily="66" charset="0"/>
              </a:rPr>
              <a:t>CESARSKI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83568" y="116632"/>
            <a:ext cx="8208912" cy="10801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r>
              <a:rPr lang="pl-PL" sz="2400" dirty="0">
                <a:latin typeface="Comic Sans MS" panose="030F0702030302020204" pitchFamily="66" charset="0"/>
              </a:rPr>
              <a:t>Jednym z miejsc, których nie można przegapić </a:t>
            </a:r>
            <a:r>
              <a:rPr lang="pl-PL" sz="2400" dirty="0" smtClean="0">
                <a:latin typeface="Comic Sans MS" panose="030F0702030302020204" pitchFamily="66" charset="0"/>
              </a:rPr>
              <a:t>będąc </a:t>
            </a:r>
            <a:r>
              <a:rPr lang="pl-PL" sz="2400" dirty="0">
                <a:latin typeface="Comic Sans MS" panose="030F0702030302020204" pitchFamily="66" charset="0"/>
              </a:rPr>
              <a:t>w Tokio jest Pałac Cesarski - główna rezydencja cesarza Japonii.</a:t>
            </a:r>
          </a:p>
          <a:p>
            <a:pPr algn="ctr"/>
            <a:endParaRPr lang="pl-PL" sz="24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624736" cy="441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4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609323"/>
            <a:ext cx="8229600" cy="1143000"/>
          </a:xfrm>
        </p:spPr>
        <p:txBody>
          <a:bodyPr/>
          <a:lstStyle/>
          <a:p>
            <a:r>
              <a:rPr lang="pl-PL" b="1" dirty="0">
                <a:latin typeface="Comic Sans MS" panose="030F0702030302020204" pitchFamily="66" charset="0"/>
              </a:rPr>
              <a:t>TOKYO SKYTREE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3640" y="116632"/>
            <a:ext cx="8229600" cy="1900808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>
                <a:latin typeface="Comic Sans MS" panose="030F0702030302020204" pitchFamily="66" charset="0"/>
              </a:rPr>
              <a:t>Warto również obejrzeć z bliska słynną </a:t>
            </a:r>
            <a:r>
              <a:rPr lang="pl-PL" sz="1800" dirty="0" smtClean="0">
                <a:latin typeface="Comic Sans MS" panose="030F0702030302020204" pitchFamily="66" charset="0"/>
              </a:rPr>
              <a:t>wieżę </a:t>
            </a:r>
            <a:r>
              <a:rPr lang="pl-PL" sz="1800" dirty="0" err="1" smtClean="0">
                <a:latin typeface="Comic Sans MS" panose="030F0702030302020204" pitchFamily="66" charset="0"/>
              </a:rPr>
              <a:t>Tokyo</a:t>
            </a:r>
            <a:r>
              <a:rPr lang="pl-PL" sz="1800" dirty="0" smtClean="0">
                <a:latin typeface="Comic Sans MS" panose="030F0702030302020204" pitchFamily="66" charset="0"/>
              </a:rPr>
              <a:t> </a:t>
            </a:r>
            <a:r>
              <a:rPr lang="pl-PL" sz="1800" dirty="0" err="1" smtClean="0">
                <a:latin typeface="Comic Sans MS" panose="030F0702030302020204" pitchFamily="66" charset="0"/>
              </a:rPr>
              <a:t>Skytree</a:t>
            </a:r>
            <a:r>
              <a:rPr lang="pl-PL" sz="1800" dirty="0" smtClean="0">
                <a:latin typeface="Comic Sans MS" panose="030F0702030302020204" pitchFamily="66" charset="0"/>
              </a:rPr>
              <a:t> - jest to wieża </a:t>
            </a:r>
            <a:r>
              <a:rPr lang="pl-PL" sz="1800" dirty="0">
                <a:latin typeface="Comic Sans MS" panose="030F0702030302020204" pitchFamily="66" charset="0"/>
              </a:rPr>
              <a:t>telewizyjna i </a:t>
            </a:r>
            <a:r>
              <a:rPr lang="pl-PL" sz="1800" dirty="0" smtClean="0">
                <a:latin typeface="Comic Sans MS" panose="030F0702030302020204" pitchFamily="66" charset="0"/>
              </a:rPr>
              <a:t>widokowa. W </a:t>
            </a:r>
            <a:r>
              <a:rPr lang="pl-PL" sz="1800" dirty="0">
                <a:latin typeface="Comic Sans MS" panose="030F0702030302020204" pitchFamily="66" charset="0"/>
              </a:rPr>
              <a:t>2010 roku została najwyższą budowlą w Tokio, a w marcu 2011 roku, po osiągnięciu swojej docelowej wysokości 634 metrów, stała się najwyższą wieżą na świecie, przewyższając </a:t>
            </a:r>
            <a:r>
              <a:rPr lang="pl-PL" sz="1800" dirty="0" err="1">
                <a:latin typeface="Comic Sans MS" panose="030F0702030302020204" pitchFamily="66" charset="0"/>
              </a:rPr>
              <a:t>Canton</a:t>
            </a:r>
            <a:r>
              <a:rPr lang="pl-PL" sz="1800" dirty="0">
                <a:latin typeface="Comic Sans MS" panose="030F0702030302020204" pitchFamily="66" charset="0"/>
              </a:rPr>
              <a:t> Tower.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625649" cy="439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2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798387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Comic Sans MS" panose="030F0702030302020204" pitchFamily="66" charset="0"/>
              </a:rPr>
              <a:t>PARK UENO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863" y="188640"/>
            <a:ext cx="8505281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Comic Sans MS" panose="030F0702030302020204" pitchFamily="66" charset="0"/>
              </a:rPr>
              <a:t>W stolicy obowiązkiem jest odwiedzić piękny i malowniczy parku </a:t>
            </a:r>
            <a:r>
              <a:rPr lang="pl-PL" sz="1800" dirty="0" err="1">
                <a:latin typeface="Comic Sans MS" panose="030F0702030302020204" pitchFamily="66" charset="0"/>
              </a:rPr>
              <a:t>Ueno</a:t>
            </a:r>
            <a:r>
              <a:rPr lang="pl-PL" sz="1800" dirty="0">
                <a:latin typeface="Comic Sans MS" panose="030F0702030302020204" pitchFamily="66" charset="0"/>
              </a:rPr>
              <a:t>, gdzie można podziwiać niesamowitą przyrodę Japonii. </a:t>
            </a:r>
            <a:r>
              <a:rPr lang="pl-PL" sz="1800" dirty="0" smtClean="0">
                <a:latin typeface="Comic Sans MS" panose="030F0702030302020204" pitchFamily="66" charset="0"/>
              </a:rPr>
              <a:t>Będąc </a:t>
            </a:r>
            <a:r>
              <a:rPr lang="pl-PL" sz="1800" dirty="0">
                <a:latin typeface="Comic Sans MS" panose="030F0702030302020204" pitchFamily="66" charset="0"/>
              </a:rPr>
              <a:t>w parku warto zajrzeć do jednego z trzech słynnych w nim muzeów:</a:t>
            </a:r>
          </a:p>
          <a:p>
            <a:r>
              <a:rPr lang="pl-PL" sz="1800" dirty="0" smtClean="0">
                <a:latin typeface="Comic Sans MS" panose="030F0702030302020204" pitchFamily="66" charset="0"/>
              </a:rPr>
              <a:t>Tokijskie Muzeum Narodowe – głównie dawna sztuka japońska i azjatycka;</a:t>
            </a:r>
          </a:p>
          <a:p>
            <a:r>
              <a:rPr lang="pl-PL" sz="1800" dirty="0" err="1" smtClean="0">
                <a:latin typeface="Comic Sans MS" panose="030F0702030302020204" pitchFamily="66" charset="0"/>
              </a:rPr>
              <a:t>Tōkyō</a:t>
            </a:r>
            <a:r>
              <a:rPr lang="pl-PL" sz="1800" dirty="0" smtClean="0">
                <a:latin typeface="Comic Sans MS" panose="030F0702030302020204" pitchFamily="66" charset="0"/>
              </a:rPr>
              <a:t>-to </a:t>
            </a:r>
            <a:r>
              <a:rPr lang="pl-PL" sz="1800" dirty="0" err="1" smtClean="0">
                <a:latin typeface="Comic Sans MS" panose="030F0702030302020204" pitchFamily="66" charset="0"/>
              </a:rPr>
              <a:t>Bijutsukan</a:t>
            </a:r>
            <a:r>
              <a:rPr lang="pl-PL" sz="1800" dirty="0" smtClean="0">
                <a:latin typeface="Comic Sans MS" panose="030F0702030302020204" pitchFamily="66" charset="0"/>
              </a:rPr>
              <a:t> – głównie wystawy sztuki współczesnej</a:t>
            </a:r>
          </a:p>
          <a:p>
            <a:r>
              <a:rPr lang="pl-PL" sz="1800" dirty="0" smtClean="0">
                <a:latin typeface="Comic Sans MS" panose="030F0702030302020204" pitchFamily="66" charset="0"/>
              </a:rPr>
              <a:t>Narodowe Muzeum Sztuki Zachodniej – głównie sztuka europejska XVIII i XIX w.</a:t>
            </a:r>
          </a:p>
          <a:p>
            <a:pPr marL="0" indent="0">
              <a:buNone/>
            </a:pPr>
            <a:endParaRPr lang="pl-PL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1" y="2876767"/>
            <a:ext cx="4204546" cy="23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91" y="2636912"/>
            <a:ext cx="4640620" cy="316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1493</Words>
  <Application>Microsoft Office PowerPoint</Application>
  <PresentationFormat>Pokaz na ekranie (4:3)</PresentationFormat>
  <Paragraphs>98</Paragraphs>
  <Slides>39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Motyw pakietu Office</vt:lpstr>
      <vt:lpstr>Japonia  KRAJ KWITNĄCEJ WIŚNI</vt:lpstr>
      <vt:lpstr>Prezentacja programu PowerPoint</vt:lpstr>
      <vt:lpstr>Ogólne informacje</vt:lpstr>
      <vt:lpstr>DLACZEGO TEN KRAJ WYWARŁ NA MNIE TAK WIELKIE WRAŻENIE?</vt:lpstr>
      <vt:lpstr>Prezentacja programu PowerPoint</vt:lpstr>
      <vt:lpstr>Prezentacja programu PowerPoint</vt:lpstr>
      <vt:lpstr>PAŁAC CESARSKI</vt:lpstr>
      <vt:lpstr>TOKYO SKYTREE</vt:lpstr>
      <vt:lpstr>PARK UENO</vt:lpstr>
      <vt:lpstr>Prezentacja programu PowerPoint</vt:lpstr>
      <vt:lpstr>KIOTO</vt:lpstr>
      <vt:lpstr>PAŁAC CESARSKI W KIOTO</vt:lpstr>
      <vt:lpstr>CESARSKA WILLA KATSURA</vt:lpstr>
      <vt:lpstr>CESARSKA WILLA SHUGAKU-IN</vt:lpstr>
      <vt:lpstr>Prezentacja programu PowerPoint</vt:lpstr>
      <vt:lpstr>ZŁOTY PAWILON – KINKAKU-JI</vt:lpstr>
      <vt:lpstr>SREBRNY PAWILON – GINKAKU-JI</vt:lpstr>
      <vt:lpstr>KIYOMIZU-DERA</vt:lpstr>
      <vt:lpstr>ZAMEK HIMAJIN</vt:lpstr>
      <vt:lpstr>Prezentacja programu PowerPoint</vt:lpstr>
      <vt:lpstr>HIROSHIMA PEACE MEMORIAL PARK</vt:lpstr>
      <vt:lpstr>MUZEUM POKOJU W HIROSHIMIE</vt:lpstr>
      <vt:lpstr>OSAKA</vt:lpstr>
      <vt:lpstr>OSAKA WORLD TRADE CENTER</vt:lpstr>
      <vt:lpstr>ZAMEK OSAKA – OSAKA-JO</vt:lpstr>
      <vt:lpstr>OSAKA DZIELNICE</vt:lpstr>
      <vt:lpstr> ZAMEK NAGOYA</vt:lpstr>
      <vt:lpstr>HOKKAIDO</vt:lpstr>
      <vt:lpstr>Prezentacja programu PowerPoint</vt:lpstr>
      <vt:lpstr>Prezentacja programu PowerPoint</vt:lpstr>
      <vt:lpstr>Prezentacja programu PowerPoint</vt:lpstr>
      <vt:lpstr> GÓRA FUJI </vt:lpstr>
      <vt:lpstr>KARAOKE WSPANIAŁĄ FORMĄ ROZRYWKI</vt:lpstr>
      <vt:lpstr>JAPNSKIE SALONY GIER</vt:lpstr>
      <vt:lpstr>JAPONIA – SZTUKI WALKI</vt:lpstr>
      <vt:lpstr>SKLEPY W JAPONII</vt:lpstr>
      <vt:lpstr>KUCHNIA</vt:lpstr>
      <vt:lpstr>Prezentacja programu PowerPoint</vt:lpstr>
      <vt:lpstr>„Moje wymarzone wakacje” - Japonia – Fabian Zydor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Japonia  KRAJ KWITNĄCEJ WIŚNI</dc:title>
  <cp:lastModifiedBy>user2</cp:lastModifiedBy>
  <cp:revision>22</cp:revision>
  <dcterms:modified xsi:type="dcterms:W3CDTF">2015-05-19T06:46:16Z</dcterms:modified>
</cp:coreProperties>
</file>